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29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4" r:id="rId31"/>
    <p:sldId id="289" r:id="rId32"/>
    <p:sldId id="290" r:id="rId33"/>
    <p:sldId id="285" r:id="rId34"/>
    <p:sldId id="292" r:id="rId35"/>
    <p:sldId id="293" r:id="rId36"/>
    <p:sldId id="288" r:id="rId37"/>
    <p:sldId id="295" r:id="rId38"/>
    <p:sldId id="296" r:id="rId39"/>
    <p:sldId id="297" r:id="rId40"/>
    <p:sldId id="298" r:id="rId41"/>
    <p:sldId id="299" r:id="rId42"/>
    <p:sldId id="300" r:id="rId43"/>
    <p:sldId id="307" r:id="rId44"/>
    <p:sldId id="308" r:id="rId45"/>
    <p:sldId id="301" r:id="rId46"/>
    <p:sldId id="302" r:id="rId47"/>
    <p:sldId id="303" r:id="rId48"/>
    <p:sldId id="304" r:id="rId49"/>
    <p:sldId id="305" r:id="rId50"/>
    <p:sldId id="306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9" autoAdjust="0"/>
  </p:normalViewPr>
  <p:slideViewPr>
    <p:cSldViewPr snapToGrid="0">
      <p:cViewPr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58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55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43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8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23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5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06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1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5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9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28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A2A4-B2D1-43FE-9FD8-526E095A6D48}" type="datetimeFigureOut">
              <a:rPr lang="en-GB" smtClean="0"/>
              <a:t>01/12/2024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FAC7-6F75-4DF4-B172-7CCA89DE5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1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Computer vision for video</a:t>
            </a:r>
            <a:br>
              <a:rPr lang="en-GB" dirty="0" smtClean="0"/>
            </a:br>
            <a:r>
              <a:rPr lang="en-GB" dirty="0"/>
              <a:t>(</a:t>
            </a:r>
            <a:r>
              <a:rPr lang="en-GB" dirty="0" smtClean="0"/>
              <a:t>Motion analysis)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Translational alignment</a:t>
            </a:r>
          </a:p>
          <a:p>
            <a:r>
              <a:rPr lang="en-GB" dirty="0" smtClean="0"/>
              <a:t>Optical 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0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17" t="26760" r="16129" b="24124"/>
          <a:stretch/>
        </p:blipFill>
        <p:spPr>
          <a:xfrm>
            <a:off x="566980" y="1690688"/>
            <a:ext cx="10786820" cy="42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75" t="23899" r="12063" b="10866"/>
          <a:stretch/>
        </p:blipFill>
        <p:spPr>
          <a:xfrm>
            <a:off x="729711" y="1325556"/>
            <a:ext cx="11049001" cy="53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41" t="21789" r="18758" b="11017"/>
          <a:stretch/>
        </p:blipFill>
        <p:spPr>
          <a:xfrm>
            <a:off x="1756474" y="1316927"/>
            <a:ext cx="8679051" cy="53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625" r="4011"/>
          <a:stretch/>
        </p:blipFill>
        <p:spPr>
          <a:xfrm>
            <a:off x="552864" y="1546655"/>
            <a:ext cx="10800936" cy="51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84" t="26460" r="6893" b="38738"/>
          <a:stretch/>
        </p:blipFill>
        <p:spPr>
          <a:xfrm>
            <a:off x="1203702" y="1535180"/>
            <a:ext cx="10988298" cy="2518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pic>
        <p:nvPicPr>
          <p:cNvPr id="1026" name="Picture 2" descr="CSS Animation – Horizontal and Vertical Movemen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4107050"/>
            <a:ext cx="2657488" cy="264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naPic | Free Online Photo Editor | Zoom Anima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37" y="4157418"/>
            <a:ext cx="3388281" cy="2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enakistiscope - Wikipedia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11" y="4207788"/>
            <a:ext cx="2541211" cy="2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Model rotating weirdly, Opposite rotation when rotating 180 deg in x axis  - Questions &amp; Answers - Unity Discussion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15" y="4316277"/>
            <a:ext cx="3523785" cy="17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548" t="35499" r="8842" b="30151"/>
          <a:stretch/>
        </p:blipFill>
        <p:spPr>
          <a:xfrm>
            <a:off x="516610" y="4001294"/>
            <a:ext cx="11158780" cy="2641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84" t="26460" r="6893" b="38738"/>
          <a:stretch/>
        </p:blipFill>
        <p:spPr>
          <a:xfrm>
            <a:off x="1203702" y="1535180"/>
            <a:ext cx="10988298" cy="25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Planer motion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457" b="8410"/>
          <a:stretch/>
        </p:blipFill>
        <p:spPr>
          <a:xfrm>
            <a:off x="1899627" y="1690688"/>
            <a:ext cx="7992518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33" y="1688408"/>
            <a:ext cx="7557934" cy="44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16" y="1670580"/>
            <a:ext cx="7683211" cy="53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2866"/>
          <a:stretch/>
        </p:blipFill>
        <p:spPr>
          <a:xfrm>
            <a:off x="2257858" y="1267258"/>
            <a:ext cx="666447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Motion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32" y="1290972"/>
            <a:ext cx="10049335" cy="54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32"/>
          <a:stretch/>
        </p:blipFill>
        <p:spPr>
          <a:xfrm>
            <a:off x="2601840" y="1825625"/>
            <a:ext cx="698831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825625"/>
            <a:ext cx="72199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27"/>
          <a:stretch/>
        </p:blipFill>
        <p:spPr>
          <a:xfrm>
            <a:off x="2646218" y="1815383"/>
            <a:ext cx="734031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97" y="1969440"/>
            <a:ext cx="71342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15"/>
          <a:stretch/>
        </p:blipFill>
        <p:spPr>
          <a:xfrm>
            <a:off x="3338512" y="1967345"/>
            <a:ext cx="5514975" cy="35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0" y="1894900"/>
            <a:ext cx="5181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5" y="1978022"/>
            <a:ext cx="6629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339056"/>
            <a:ext cx="67532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825625"/>
            <a:ext cx="6762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5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62" y="2411160"/>
            <a:ext cx="8179076" cy="1673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734"/>
          <a:stretch/>
        </p:blipFill>
        <p:spPr>
          <a:xfrm>
            <a:off x="2705965" y="4084457"/>
            <a:ext cx="7166150" cy="16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322621"/>
            <a:ext cx="10686743" cy="56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491" b="8852"/>
          <a:stretch/>
        </p:blipFill>
        <p:spPr>
          <a:xfrm>
            <a:off x="1481746" y="73072"/>
            <a:ext cx="9228508" cy="61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5000" b="19078"/>
          <a:stretch/>
        </p:blipFill>
        <p:spPr>
          <a:xfrm>
            <a:off x="1510144" y="406690"/>
            <a:ext cx="9615055" cy="58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071" b="14315"/>
          <a:stretch/>
        </p:blipFill>
        <p:spPr>
          <a:xfrm>
            <a:off x="1530927" y="748561"/>
            <a:ext cx="8776855" cy="54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68" y="1920527"/>
            <a:ext cx="8004464" cy="42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915"/>
          <a:stretch/>
        </p:blipFill>
        <p:spPr>
          <a:xfrm>
            <a:off x="1199029" y="-53787"/>
            <a:ext cx="9935136" cy="74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366" b="11375"/>
          <a:stretch/>
        </p:blipFill>
        <p:spPr>
          <a:xfrm>
            <a:off x="945779" y="537882"/>
            <a:ext cx="9381565" cy="6024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34" y="5616296"/>
            <a:ext cx="2120990" cy="9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82" y="1354793"/>
            <a:ext cx="7649836" cy="52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07" y="1027906"/>
            <a:ext cx="8047785" cy="54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26" y="1246374"/>
            <a:ext cx="10236147" cy="56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027906"/>
            <a:ext cx="72485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7" y="730024"/>
            <a:ext cx="11269611" cy="3271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6" y="4001294"/>
            <a:ext cx="10170396" cy="23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365125"/>
            <a:ext cx="8467725" cy="603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91" y="138113"/>
            <a:ext cx="2593719" cy="5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62088"/>
            <a:ext cx="8543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027906"/>
            <a:ext cx="82962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19075"/>
            <a:ext cx="87439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Aperture problem and normal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Sensation and Perception, Fourth Edi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92" y="1690688"/>
            <a:ext cx="10069016" cy="43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027906"/>
            <a:ext cx="8191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638735"/>
            <a:ext cx="7086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24"/>
          <a:stretch/>
        </p:blipFill>
        <p:spPr>
          <a:xfrm>
            <a:off x="2416408" y="365125"/>
            <a:ext cx="7359183" cy="56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353344"/>
            <a:ext cx="6629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365125"/>
            <a:ext cx="86677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0" y="365125"/>
            <a:ext cx="11631039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Quiz 03 			(CLO 3)			(10 marks)</a:t>
            </a:r>
            <a:r>
              <a:rPr lang="en-SE" dirty="0" smtClean="0"/>
              <a:t> </a:t>
            </a:r>
            <a:r>
              <a:rPr lang="en-SE" dirty="0"/>
              <a:t/>
            </a:r>
            <a:br>
              <a:rPr lang="en-SE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35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Q1; How to obtain 3D information for a computer vision based application? Elaborate challenges to contrast </a:t>
            </a:r>
            <a:r>
              <a:rPr lang="en-GB" dirty="0"/>
              <a:t>the geometric relationships between 2D images and the 3D world. </a:t>
            </a:r>
            <a:r>
              <a:rPr lang="en-GB" dirty="0" smtClean="0"/>
              <a:t>(5 marks)</a:t>
            </a:r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Q2; In the given scenario, how we can derive </a:t>
            </a:r>
          </a:p>
          <a:p>
            <a:pPr marL="0" indent="0">
              <a:buNone/>
            </a:pPr>
            <a:r>
              <a:rPr lang="en-GB" dirty="0" smtClean="0"/>
              <a:t>3D data using single camera and </a:t>
            </a:r>
          </a:p>
          <a:p>
            <a:pPr marL="0" indent="0">
              <a:buNone/>
            </a:pPr>
            <a:r>
              <a:rPr lang="en-GB" dirty="0" smtClean="0"/>
              <a:t>a structured light source . (5 marks)</a:t>
            </a:r>
            <a:endParaRPr lang="en-GB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7866043" y="5767387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7866043" y="4167187"/>
            <a:ext cx="2057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32643" y="5614987"/>
            <a:ext cx="9794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light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source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371243" y="5767387"/>
            <a:ext cx="903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x axis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8628043" y="6529387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9237643" y="3481387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8932843" y="4167187"/>
            <a:ext cx="9906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313843" y="5919787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764568" y="6491287"/>
            <a:ext cx="1069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(x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´,y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´,10)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9923443" y="3709987"/>
            <a:ext cx="13805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3D point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(10, 20, 30)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8399443" y="5310187"/>
            <a:ext cx="4619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=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475643" y="5767387"/>
            <a:ext cx="4411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15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>
            <a:off x="8247043" y="5538787"/>
            <a:ext cx="304800" cy="228600"/>
          </a:xfrm>
          <a:prstGeom prst="curvedConnector3">
            <a:avLst>
              <a:gd name="adj1" fmla="val 90106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9374168" y="5400675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(0,0,0)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2315349" y="5472032"/>
            <a:ext cx="3878263" cy="11969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                  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[x y z] = --------------- [x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´ y´ f]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f cot 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 - x´</a:t>
            </a:r>
            <a:endParaRPr lang="en-US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440" y="5105128"/>
            <a:ext cx="348803" cy="6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4" y="582954"/>
            <a:ext cx="11418631" cy="51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most general (and challenging) version of motion estimation is to compute an </a:t>
            </a:r>
            <a:r>
              <a:rPr lang="en-GB" dirty="0" smtClean="0"/>
              <a:t>independent estimate </a:t>
            </a:r>
            <a:r>
              <a:rPr lang="en-GB" dirty="0"/>
              <a:t>of motion at each pixel, which is generally known as optical (or optic)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53" y="3176035"/>
            <a:ext cx="6833573" cy="27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423700" y="3244334"/>
            <a:ext cx="1344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037" t="21768" r="8332" b="16497"/>
          <a:stretch/>
        </p:blipFill>
        <p:spPr>
          <a:xfrm>
            <a:off x="838200" y="1690688"/>
            <a:ext cx="11117320" cy="45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405"/>
          <a:stretch/>
        </p:blipFill>
        <p:spPr>
          <a:xfrm>
            <a:off x="-449452" y="1553679"/>
            <a:ext cx="12641452" cy="530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E1935DD53614DBD1DFC484EE906B3" ma:contentTypeVersion="4" ma:contentTypeDescription="Create a new document." ma:contentTypeScope="" ma:versionID="576abc044a12317f1af00c162f20140a">
  <xsd:schema xmlns:xsd="http://www.w3.org/2001/XMLSchema" xmlns:xs="http://www.w3.org/2001/XMLSchema" xmlns:p="http://schemas.microsoft.com/office/2006/metadata/properties" xmlns:ns2="41decfab-4d90-46b9-b9d5-e73c08b07808" targetNamespace="http://schemas.microsoft.com/office/2006/metadata/properties" ma:root="true" ma:fieldsID="97c41117192691d6db08bdcbea5ceca8" ns2:_="">
    <xsd:import namespace="41decfab-4d90-46b9-b9d5-e73c08b07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ecfab-4d90-46b9-b9d5-e73c08b078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A9530E-FB45-425A-9E3C-475F912A8BB8}"/>
</file>

<file path=customXml/itemProps2.xml><?xml version="1.0" encoding="utf-8"?>
<ds:datastoreItem xmlns:ds="http://schemas.openxmlformats.org/officeDocument/2006/customXml" ds:itemID="{2B957463-66CF-4336-96B3-03935FB5170C}"/>
</file>

<file path=customXml/itemProps3.xml><?xml version="1.0" encoding="utf-8"?>
<ds:datastoreItem xmlns:ds="http://schemas.openxmlformats.org/officeDocument/2006/customXml" ds:itemID="{59F4EC8E-E627-4313-8C1E-464369C031D5}"/>
</file>

<file path=docProps/app.xml><?xml version="1.0" encoding="utf-8"?>
<Properties xmlns="http://schemas.openxmlformats.org/officeDocument/2006/extended-properties" xmlns:vt="http://schemas.openxmlformats.org/officeDocument/2006/docPropsVTypes">
  <TotalTime>4551</TotalTime>
  <Words>207</Words>
  <Application>Microsoft Office PowerPoint</Application>
  <PresentationFormat>Widescreen</PresentationFormat>
  <Paragraphs>49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Times New Roman</vt:lpstr>
      <vt:lpstr>Office Theme</vt:lpstr>
      <vt:lpstr>Computer vision for video (Motion analysis)</vt:lpstr>
      <vt:lpstr>Motion analysis</vt:lpstr>
      <vt:lpstr>PowerPoint Presentation</vt:lpstr>
      <vt:lpstr>PowerPoint Presentation</vt:lpstr>
      <vt:lpstr>PowerPoint Presentation</vt:lpstr>
      <vt:lpstr>PowerPoint Presentation</vt:lpstr>
      <vt:lpstr>Optical Flow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Planer motion example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Aperture problem and normal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Quiz 03    (CLO 3)   (10 marks)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Tahir Mustafa Madni</dc:creator>
  <cp:lastModifiedBy>Tahir Mustafa Madni</cp:lastModifiedBy>
  <cp:revision>35</cp:revision>
  <dcterms:created xsi:type="dcterms:W3CDTF">2024-12-01T04:16:02Z</dcterms:created>
  <dcterms:modified xsi:type="dcterms:W3CDTF">2024-12-04T08:07:18Z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0x0101004FDE1935DD53614DBD1DFC484EE906B3</vt:lpwstr>
  </property>
</Properties>
</file>